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6f03871ddf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6f03871ddf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d1b32a6b9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d1b32a6b9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70f475024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70f475024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70f475024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70f475024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70f475024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70f475024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70f475024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70f475024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70f475024a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70f475024a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712d5d4b37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712d5d4b37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712d5d4b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712d5d4b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712d5d4b3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712d5d4b3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712d5d4b3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712d5d4b3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dd402ad2e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dd402ad2e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dd402ad2ea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dd402ad2ea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dd402ad2ea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2dd402ad2ea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dda3556c5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dda3556c5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26113B"/>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193933" y="-2178525"/>
            <a:ext cx="8520600" cy="20526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pic>
        <p:nvPicPr>
          <p:cNvPr id="55" name="Google Shape;55;p13"/>
          <p:cNvPicPr preferRelativeResize="0"/>
          <p:nvPr/>
        </p:nvPicPr>
        <p:blipFill>
          <a:blip r:embed="rId3">
            <a:alphaModFix/>
          </a:blip>
          <a:stretch>
            <a:fillRect/>
          </a:stretch>
        </p:blipFill>
        <p:spPr>
          <a:xfrm>
            <a:off x="1360449" y="-72375"/>
            <a:ext cx="6423101" cy="51434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National Tournament Judge Training Topics</a:t>
            </a:r>
            <a:endParaRPr/>
          </a:p>
        </p:txBody>
      </p:sp>
      <p:sp>
        <p:nvSpPr>
          <p:cNvPr id="61" name="Google Shape;61;p14"/>
          <p:cNvSpPr txBox="1"/>
          <p:nvPr/>
        </p:nvSpPr>
        <p:spPr>
          <a:xfrm>
            <a:off x="82075" y="1165575"/>
            <a:ext cx="8897700" cy="3852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lt2"/>
              </a:buClr>
              <a:buSzPts val="1800"/>
              <a:buChar char="●"/>
            </a:pPr>
            <a:r>
              <a:rPr lang="en" sz="1800">
                <a:solidFill>
                  <a:schemeClr val="lt2"/>
                </a:solidFill>
              </a:rPr>
              <a:t>Certified Leaders have the ultimate goal of inspiring others, they stand out among the crowd. Being a National Tournament Judge gives you the ability to inspire and influence on an even bigger stage. The July National is our signature event of the year, and we need our National Tournament Judges dedicated to increasing the competitor and spectator experience. </a:t>
            </a:r>
            <a:endParaRPr sz="1800">
              <a:solidFill>
                <a:schemeClr val="lt2"/>
              </a:solidFill>
            </a:endParaRPr>
          </a:p>
          <a:p>
            <a:pPr indent="-342900" lvl="0" marL="457200" rtl="0" algn="l">
              <a:spcBef>
                <a:spcPts val="0"/>
              </a:spcBef>
              <a:spcAft>
                <a:spcPts val="0"/>
              </a:spcAft>
              <a:buClr>
                <a:schemeClr val="lt2"/>
              </a:buClr>
              <a:buSzPts val="1800"/>
              <a:buChar char="●"/>
            </a:pPr>
            <a:r>
              <a:rPr lang="en" sz="1800">
                <a:solidFill>
                  <a:schemeClr val="lt2"/>
                </a:solidFill>
              </a:rPr>
              <a:t>National Tournament Judges are:</a:t>
            </a:r>
            <a:endParaRPr sz="1800">
              <a:solidFill>
                <a:schemeClr val="lt2"/>
              </a:solidFill>
            </a:endParaRPr>
          </a:p>
          <a:p>
            <a:pPr indent="-342900" lvl="1" marL="914400" rtl="0" algn="l">
              <a:spcBef>
                <a:spcPts val="0"/>
              </a:spcBef>
              <a:spcAft>
                <a:spcPts val="0"/>
              </a:spcAft>
              <a:buClr>
                <a:schemeClr val="lt2"/>
              </a:buClr>
              <a:buSzPts val="1800"/>
              <a:buChar char="○"/>
            </a:pPr>
            <a:r>
              <a:rPr lang="en" sz="1800">
                <a:solidFill>
                  <a:schemeClr val="lt2"/>
                </a:solidFill>
              </a:rPr>
              <a:t>Professional</a:t>
            </a:r>
            <a:endParaRPr sz="1800">
              <a:solidFill>
                <a:schemeClr val="lt2"/>
              </a:solidFill>
            </a:endParaRPr>
          </a:p>
          <a:p>
            <a:pPr indent="-342900" lvl="1" marL="914400" rtl="0" algn="l">
              <a:spcBef>
                <a:spcPts val="0"/>
              </a:spcBef>
              <a:spcAft>
                <a:spcPts val="0"/>
              </a:spcAft>
              <a:buClr>
                <a:schemeClr val="lt2"/>
              </a:buClr>
              <a:buSzPts val="1800"/>
              <a:buChar char="○"/>
            </a:pPr>
            <a:r>
              <a:rPr lang="en" sz="1800">
                <a:solidFill>
                  <a:schemeClr val="lt2"/>
                </a:solidFill>
              </a:rPr>
              <a:t>Confident</a:t>
            </a:r>
            <a:endParaRPr sz="1800">
              <a:solidFill>
                <a:schemeClr val="lt2"/>
              </a:solidFill>
            </a:endParaRPr>
          </a:p>
          <a:p>
            <a:pPr indent="-342900" lvl="1" marL="914400" rtl="0" algn="l">
              <a:spcBef>
                <a:spcPts val="0"/>
              </a:spcBef>
              <a:spcAft>
                <a:spcPts val="0"/>
              </a:spcAft>
              <a:buClr>
                <a:schemeClr val="lt2"/>
              </a:buClr>
              <a:buSzPts val="1800"/>
              <a:buChar char="○"/>
            </a:pPr>
            <a:r>
              <a:rPr lang="en" sz="1800">
                <a:solidFill>
                  <a:schemeClr val="lt2"/>
                </a:solidFill>
              </a:rPr>
              <a:t>Efficient</a:t>
            </a:r>
            <a:endParaRPr sz="1800">
              <a:solidFill>
                <a:schemeClr val="lt2"/>
              </a:solidFill>
            </a:endParaRPr>
          </a:p>
          <a:p>
            <a:pPr indent="-342900" lvl="0" marL="457200" rtl="0" algn="l">
              <a:spcBef>
                <a:spcPts val="0"/>
              </a:spcBef>
              <a:spcAft>
                <a:spcPts val="0"/>
              </a:spcAft>
              <a:buClr>
                <a:schemeClr val="lt2"/>
              </a:buClr>
              <a:buSzPts val="1800"/>
              <a:buChar char="●"/>
            </a:pPr>
            <a:r>
              <a:rPr lang="en" sz="1800">
                <a:solidFill>
                  <a:schemeClr val="lt2"/>
                </a:solidFill>
              </a:rPr>
              <a:t>Enjoy the prestige of being a National Tournament Judge</a:t>
            </a:r>
            <a:endParaRPr sz="1800">
              <a:solidFill>
                <a:schemeClr val="lt2"/>
              </a:solidFill>
            </a:endParaRPr>
          </a:p>
          <a:p>
            <a:pPr indent="-342900" lvl="1" marL="914400" rtl="0" algn="l">
              <a:spcBef>
                <a:spcPts val="0"/>
              </a:spcBef>
              <a:spcAft>
                <a:spcPts val="0"/>
              </a:spcAft>
              <a:buClr>
                <a:schemeClr val="lt2"/>
              </a:buClr>
              <a:buSzPts val="1800"/>
              <a:buChar char="○"/>
            </a:pPr>
            <a:r>
              <a:rPr lang="en" sz="1800">
                <a:solidFill>
                  <a:schemeClr val="lt2"/>
                </a:solidFill>
              </a:rPr>
              <a:t>1.5 hour lunch break</a:t>
            </a:r>
            <a:endParaRPr sz="1800">
              <a:solidFill>
                <a:schemeClr val="lt2"/>
              </a:solidFill>
            </a:endParaRPr>
          </a:p>
          <a:p>
            <a:pPr indent="-342900" lvl="1" marL="914400" rtl="0" algn="l">
              <a:spcBef>
                <a:spcPts val="0"/>
              </a:spcBef>
              <a:spcAft>
                <a:spcPts val="0"/>
              </a:spcAft>
              <a:buClr>
                <a:schemeClr val="lt2"/>
              </a:buClr>
              <a:buSzPts val="1800"/>
              <a:buChar char="○"/>
            </a:pPr>
            <a:r>
              <a:rPr lang="en" sz="1800">
                <a:solidFill>
                  <a:schemeClr val="lt2"/>
                </a:solidFill>
              </a:rPr>
              <a:t>Complimentary lunch voucher</a:t>
            </a:r>
            <a:endParaRPr sz="1800">
              <a:solidFill>
                <a:schemeClr val="lt2"/>
              </a:solidFill>
            </a:endParaRPr>
          </a:p>
          <a:p>
            <a:pPr indent="-342900" lvl="1" marL="914400" rtl="0" algn="l">
              <a:spcBef>
                <a:spcPts val="0"/>
              </a:spcBef>
              <a:spcAft>
                <a:spcPts val="0"/>
              </a:spcAft>
              <a:buClr>
                <a:schemeClr val="lt2"/>
              </a:buClr>
              <a:buSzPts val="1800"/>
              <a:buChar char="○"/>
            </a:pPr>
            <a:r>
              <a:rPr lang="en" sz="1800">
                <a:solidFill>
                  <a:schemeClr val="lt2"/>
                </a:solidFill>
              </a:rPr>
              <a:t>Judges only break area</a:t>
            </a:r>
            <a:endParaRPr sz="1800">
              <a:solidFill>
                <a:schemeClr val="lt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Inspire</a:t>
            </a:r>
            <a:endParaRPr/>
          </a:p>
        </p:txBody>
      </p:sp>
      <p:sp>
        <p:nvSpPr>
          <p:cNvPr id="67" name="Google Shape;67;p15"/>
          <p:cNvSpPr txBox="1"/>
          <p:nvPr>
            <p:ph idx="1" type="body"/>
          </p:nvPr>
        </p:nvSpPr>
        <p:spPr>
          <a:xfrm>
            <a:off x="-897325" y="943600"/>
            <a:ext cx="9223200" cy="4042800"/>
          </a:xfrm>
          <a:prstGeom prst="rect">
            <a:avLst/>
          </a:prstGeom>
        </p:spPr>
        <p:txBody>
          <a:bodyPr anchorCtr="0" anchor="t" bIns="91425" lIns="91425" spcFirstLastPara="1" rIns="91425" wrap="square" tIns="91425">
            <a:normAutofit fontScale="92500" lnSpcReduction="20000"/>
          </a:bodyPr>
          <a:lstStyle/>
          <a:p>
            <a:pPr indent="-334327" lvl="0" marL="1371600" rtl="0" algn="l">
              <a:spcBef>
                <a:spcPts val="0"/>
              </a:spcBef>
              <a:spcAft>
                <a:spcPts val="0"/>
              </a:spcAft>
              <a:buClr>
                <a:schemeClr val="accent6"/>
              </a:buClr>
              <a:buSzPct val="100000"/>
              <a:buChar char="●"/>
            </a:pPr>
            <a:r>
              <a:rPr lang="en">
                <a:solidFill>
                  <a:schemeClr val="accent6"/>
                </a:solidFill>
              </a:rPr>
              <a:t> Communication:</a:t>
            </a:r>
            <a:endParaRPr>
              <a:solidFill>
                <a:schemeClr val="accent6"/>
              </a:solidFill>
            </a:endParaRPr>
          </a:p>
          <a:p>
            <a:pPr indent="-310832" lvl="1" marL="1828800" rtl="0" algn="l">
              <a:spcBef>
                <a:spcPts val="0"/>
              </a:spcBef>
              <a:spcAft>
                <a:spcPts val="0"/>
              </a:spcAft>
              <a:buSzPct val="100000"/>
              <a:buChar char="○"/>
            </a:pPr>
            <a:r>
              <a:rPr lang="en"/>
              <a:t>Needs to be effective, meaning it’s delivered in a direct yet personal way. </a:t>
            </a:r>
            <a:endParaRPr/>
          </a:p>
          <a:p>
            <a:pPr indent="-310832" lvl="1" marL="1828800" rtl="0" algn="l">
              <a:spcBef>
                <a:spcPts val="0"/>
              </a:spcBef>
              <a:spcAft>
                <a:spcPts val="0"/>
              </a:spcAft>
              <a:buSzPct val="100000"/>
              <a:buChar char="○"/>
            </a:pPr>
            <a:r>
              <a:rPr lang="en"/>
              <a:t>Use your </a:t>
            </a:r>
            <a:r>
              <a:rPr lang="en"/>
              <a:t>voice</a:t>
            </a:r>
            <a:r>
              <a:rPr lang="en"/>
              <a:t> to demonstrate excitement, passion, and confidence </a:t>
            </a:r>
            <a:endParaRPr/>
          </a:p>
          <a:p>
            <a:pPr indent="-334327" lvl="0" marL="1371600" rtl="0" algn="l">
              <a:spcBef>
                <a:spcPts val="0"/>
              </a:spcBef>
              <a:spcAft>
                <a:spcPts val="0"/>
              </a:spcAft>
              <a:buClr>
                <a:schemeClr val="accent6"/>
              </a:buClr>
              <a:buSzPct val="100000"/>
              <a:buChar char="●"/>
            </a:pPr>
            <a:r>
              <a:rPr lang="en">
                <a:solidFill>
                  <a:schemeClr val="accent6"/>
                </a:solidFill>
              </a:rPr>
              <a:t>Culture:</a:t>
            </a:r>
            <a:endParaRPr>
              <a:solidFill>
                <a:schemeClr val="accent6"/>
              </a:solidFill>
            </a:endParaRPr>
          </a:p>
          <a:p>
            <a:pPr indent="-310832" lvl="1" marL="1828800" rtl="0" algn="l">
              <a:spcBef>
                <a:spcPts val="0"/>
              </a:spcBef>
              <a:spcAft>
                <a:spcPts val="0"/>
              </a:spcAft>
              <a:buSzPct val="100000"/>
              <a:buChar char="○"/>
            </a:pPr>
            <a:r>
              <a:rPr lang="en"/>
              <a:t>Establishing ring culture starts at the very beginning. As competitors and spectators enter the Competitor Pod welcome and introduce yourself to each one</a:t>
            </a:r>
            <a:endParaRPr/>
          </a:p>
          <a:p>
            <a:pPr indent="-310832" lvl="1" marL="1828800" rtl="0" algn="l">
              <a:spcBef>
                <a:spcPts val="0"/>
              </a:spcBef>
              <a:spcAft>
                <a:spcPts val="0"/>
              </a:spcAft>
              <a:buSzPct val="100000"/>
              <a:buChar char="○"/>
            </a:pPr>
            <a:r>
              <a:rPr lang="en"/>
              <a:t>Explain the spirit of competition, and remind competitors and spectators to be respectful and demonstrate </a:t>
            </a:r>
            <a:r>
              <a:rPr lang="en"/>
              <a:t>sportsmanlike</a:t>
            </a:r>
            <a:r>
              <a:rPr lang="en"/>
              <a:t> conduct</a:t>
            </a:r>
            <a:endParaRPr/>
          </a:p>
          <a:p>
            <a:pPr indent="-334327" lvl="0" marL="1371600" rtl="0" algn="l">
              <a:spcBef>
                <a:spcPts val="0"/>
              </a:spcBef>
              <a:spcAft>
                <a:spcPts val="0"/>
              </a:spcAft>
              <a:buClr>
                <a:schemeClr val="accent6"/>
              </a:buClr>
              <a:buSzPct val="100000"/>
              <a:buChar char="●"/>
            </a:pPr>
            <a:r>
              <a:rPr lang="en">
                <a:solidFill>
                  <a:schemeClr val="accent6"/>
                </a:solidFill>
              </a:rPr>
              <a:t>Behaviors and Stature in Action:</a:t>
            </a:r>
            <a:endParaRPr>
              <a:solidFill>
                <a:schemeClr val="accent6"/>
              </a:solidFill>
            </a:endParaRPr>
          </a:p>
          <a:p>
            <a:pPr indent="-310832" lvl="1" marL="1828800" rtl="0" algn="l">
              <a:spcBef>
                <a:spcPts val="0"/>
              </a:spcBef>
              <a:spcAft>
                <a:spcPts val="0"/>
              </a:spcAft>
              <a:buSzPct val="100000"/>
              <a:buChar char="○"/>
            </a:pPr>
            <a:r>
              <a:rPr lang="en"/>
              <a:t>Your body language shows more about your passion and the desire to be there than anything else. </a:t>
            </a:r>
            <a:endParaRPr/>
          </a:p>
          <a:p>
            <a:pPr indent="-334327" lvl="0" marL="1371600" rtl="0" algn="l">
              <a:spcBef>
                <a:spcPts val="0"/>
              </a:spcBef>
              <a:spcAft>
                <a:spcPts val="0"/>
              </a:spcAft>
              <a:buClr>
                <a:schemeClr val="accent6"/>
              </a:buClr>
              <a:buSzPct val="100000"/>
              <a:buChar char="●"/>
            </a:pPr>
            <a:r>
              <a:rPr lang="en">
                <a:solidFill>
                  <a:schemeClr val="accent6"/>
                </a:solidFill>
              </a:rPr>
              <a:t>Respect and Timeline Awareness:</a:t>
            </a:r>
            <a:endParaRPr>
              <a:solidFill>
                <a:schemeClr val="accent6"/>
              </a:solidFill>
            </a:endParaRPr>
          </a:p>
          <a:p>
            <a:pPr indent="-310832" lvl="1" marL="1828800" rtl="0" algn="l">
              <a:spcBef>
                <a:spcPts val="0"/>
              </a:spcBef>
              <a:spcAft>
                <a:spcPts val="0"/>
              </a:spcAft>
              <a:buSzPct val="100000"/>
              <a:buChar char="○"/>
            </a:pPr>
            <a:r>
              <a:rPr lang="en"/>
              <a:t>When you are in the spotlight, </a:t>
            </a:r>
            <a:r>
              <a:rPr lang="en"/>
              <a:t>remember</a:t>
            </a:r>
            <a:r>
              <a:rPr lang="en"/>
              <a:t> to have fun and be respectful, you set the tone of the </a:t>
            </a:r>
            <a:r>
              <a:rPr lang="en"/>
              <a:t>ring</a:t>
            </a:r>
            <a:r>
              <a:rPr lang="en"/>
              <a:t>, so make it an inviting and fun one.</a:t>
            </a:r>
            <a:endParaRPr/>
          </a:p>
          <a:p>
            <a:pPr indent="-310832" lvl="1" marL="1828800" rtl="0" algn="l">
              <a:spcBef>
                <a:spcPts val="0"/>
              </a:spcBef>
              <a:spcAft>
                <a:spcPts val="0"/>
              </a:spcAft>
              <a:buSzPct val="100000"/>
              <a:buChar char="○"/>
            </a:pPr>
            <a:r>
              <a:rPr lang="en"/>
              <a:t>Be aware of your timeline, speed and </a:t>
            </a:r>
            <a:r>
              <a:rPr lang="en"/>
              <a:t>efficiency</a:t>
            </a:r>
            <a:r>
              <a:rPr lang="en"/>
              <a:t> of a </a:t>
            </a:r>
            <a:r>
              <a:rPr lang="en"/>
              <a:t>competition</a:t>
            </a:r>
            <a:r>
              <a:rPr lang="en"/>
              <a:t> </a:t>
            </a:r>
            <a:r>
              <a:rPr lang="en"/>
              <a:t>depends</a:t>
            </a:r>
            <a:r>
              <a:rPr lang="en"/>
              <a:t> on the </a:t>
            </a:r>
            <a:r>
              <a:rPr lang="en"/>
              <a:t>functioning</a:t>
            </a:r>
            <a:r>
              <a:rPr lang="en"/>
              <a:t> of each ring. </a:t>
            </a:r>
            <a:endParaRPr/>
          </a:p>
          <a:p>
            <a:pPr indent="-334327" lvl="0" marL="1371600" rtl="0" algn="l">
              <a:spcBef>
                <a:spcPts val="0"/>
              </a:spcBef>
              <a:spcAft>
                <a:spcPts val="0"/>
              </a:spcAft>
              <a:buClr>
                <a:schemeClr val="accent6"/>
              </a:buClr>
              <a:buSzPct val="100000"/>
              <a:buChar char="●"/>
            </a:pPr>
            <a:r>
              <a:rPr lang="en">
                <a:solidFill>
                  <a:schemeClr val="accent6"/>
                </a:solidFill>
              </a:rPr>
              <a:t>Safety:</a:t>
            </a:r>
            <a:endParaRPr>
              <a:solidFill>
                <a:schemeClr val="accent6"/>
              </a:solidFill>
            </a:endParaRPr>
          </a:p>
          <a:p>
            <a:pPr indent="-310832" lvl="1" marL="1828800" rtl="0" algn="l">
              <a:spcBef>
                <a:spcPts val="0"/>
              </a:spcBef>
              <a:spcAft>
                <a:spcPts val="0"/>
              </a:spcAft>
              <a:buSzPct val="100000"/>
              <a:buChar char="○"/>
            </a:pPr>
            <a:r>
              <a:rPr lang="en"/>
              <a:t>The most important aspect of competition is safety. Safety is achieved through close adherence to courtesy and sportsmanship. </a:t>
            </a:r>
            <a:endParaRPr/>
          </a:p>
          <a:p>
            <a:pPr indent="-310832" lvl="1" marL="1828800" rtl="0" algn="l">
              <a:spcBef>
                <a:spcPts val="0"/>
              </a:spcBef>
              <a:spcAft>
                <a:spcPts val="0"/>
              </a:spcAft>
              <a:buSzPct val="100000"/>
              <a:buChar char="○"/>
            </a:pPr>
            <a:r>
              <a:rPr lang="en"/>
              <a:t>Medical staff has final say on if a competitor continues after an injury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Pod System</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6 Mat Competition Pod</a:t>
            </a:r>
            <a:endParaRPr/>
          </a:p>
          <a:p>
            <a:pPr indent="-317500" lvl="1" marL="914400" rtl="0" algn="l">
              <a:spcBef>
                <a:spcPts val="0"/>
              </a:spcBef>
              <a:spcAft>
                <a:spcPts val="0"/>
              </a:spcAft>
              <a:buSzPts val="1400"/>
              <a:buChar char="○"/>
            </a:pPr>
            <a:r>
              <a:rPr lang="en"/>
              <a:t>Two </a:t>
            </a:r>
            <a:r>
              <a:rPr lang="en"/>
              <a:t>Competition</a:t>
            </a:r>
            <a:r>
              <a:rPr lang="en"/>
              <a:t> Stations = 1 Competition Pod</a:t>
            </a:r>
            <a:endParaRPr/>
          </a:p>
          <a:p>
            <a:pPr indent="-317500" lvl="1" marL="914400" rtl="0" algn="l">
              <a:spcBef>
                <a:spcPts val="0"/>
              </a:spcBef>
              <a:spcAft>
                <a:spcPts val="0"/>
              </a:spcAft>
              <a:buSzPts val="1400"/>
              <a:buChar char="○"/>
            </a:pPr>
            <a:r>
              <a:rPr lang="en"/>
              <a:t>1A, 1B, 1P2/B</a:t>
            </a:r>
            <a:endParaRPr/>
          </a:p>
          <a:p>
            <a:pPr indent="-317500" lvl="1" marL="914400" rtl="0" algn="l">
              <a:spcBef>
                <a:spcPts val="0"/>
              </a:spcBef>
              <a:spcAft>
                <a:spcPts val="0"/>
              </a:spcAft>
              <a:buSzPts val="1400"/>
              <a:buChar char="○"/>
            </a:pPr>
            <a:r>
              <a:rPr lang="en"/>
              <a:t>2A, 2B, 2P2/B</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 &amp; B Brackets </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 &amp; B Brackets are used for both form and sparring</a:t>
            </a:r>
            <a:endParaRPr/>
          </a:p>
          <a:p>
            <a:pPr indent="-342900" lvl="0" marL="457200" rtl="0" algn="l">
              <a:spcBef>
                <a:spcPts val="0"/>
              </a:spcBef>
              <a:spcAft>
                <a:spcPts val="0"/>
              </a:spcAft>
              <a:buSzPts val="1800"/>
              <a:buChar char="●"/>
            </a:pPr>
            <a:r>
              <a:rPr lang="en"/>
              <a:t>First round determines the bracket</a:t>
            </a:r>
            <a:endParaRPr/>
          </a:p>
          <a:p>
            <a:pPr indent="-317500" lvl="1" marL="914400" rtl="0" algn="l">
              <a:spcBef>
                <a:spcPts val="0"/>
              </a:spcBef>
              <a:spcAft>
                <a:spcPts val="0"/>
              </a:spcAft>
              <a:buSzPts val="1400"/>
              <a:buChar char="○"/>
            </a:pPr>
            <a:r>
              <a:rPr lang="en"/>
              <a:t>Winner of round 1 goes into “A” bracket</a:t>
            </a:r>
            <a:endParaRPr/>
          </a:p>
          <a:p>
            <a:pPr indent="-317500" lvl="1" marL="914400" rtl="0" algn="l">
              <a:spcBef>
                <a:spcPts val="0"/>
              </a:spcBef>
              <a:spcAft>
                <a:spcPts val="0"/>
              </a:spcAft>
              <a:buSzPts val="1400"/>
              <a:buChar char="○"/>
            </a:pPr>
            <a:r>
              <a:rPr lang="en"/>
              <a:t>Loser of round 1  goes into “B” bracket</a:t>
            </a:r>
            <a:endParaRPr/>
          </a:p>
          <a:p>
            <a:pPr indent="-342900" lvl="0" marL="457200" rtl="0" algn="l">
              <a:spcBef>
                <a:spcPts val="0"/>
              </a:spcBef>
              <a:spcAft>
                <a:spcPts val="0"/>
              </a:spcAft>
              <a:buSzPts val="1800"/>
              <a:buChar char="●"/>
            </a:pPr>
            <a:r>
              <a:rPr lang="en"/>
              <a:t>4 matches on two mats simultaneously to determine A &amp; B brackets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Byes &amp; Competitor Pairing</a:t>
            </a:r>
            <a:endParaRPr/>
          </a:p>
        </p:txBody>
      </p:sp>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Competition for all form and sparring is single elimination head to head matchups using the bye/pairing system (does not apply to player 2 or XP weapons).</a:t>
            </a:r>
            <a:endParaRPr/>
          </a:p>
          <a:p>
            <a:pPr indent="-342900" lvl="0" marL="457200" rtl="0" algn="l">
              <a:spcBef>
                <a:spcPts val="0"/>
              </a:spcBef>
              <a:spcAft>
                <a:spcPts val="0"/>
              </a:spcAft>
              <a:buSzPts val="1800"/>
              <a:buChar char="●"/>
            </a:pPr>
            <a:r>
              <a:rPr lang="en"/>
              <a:t>Step by step process</a:t>
            </a:r>
            <a:endParaRPr/>
          </a:p>
          <a:p>
            <a:pPr indent="-317500" lvl="1" marL="914400" rtl="0" algn="l">
              <a:spcBef>
                <a:spcPts val="0"/>
              </a:spcBef>
              <a:spcAft>
                <a:spcPts val="0"/>
              </a:spcAft>
              <a:buSzPts val="1400"/>
              <a:buChar char="○"/>
            </a:pPr>
            <a:r>
              <a:rPr lang="en"/>
              <a:t>Count the number of competitors</a:t>
            </a:r>
            <a:endParaRPr/>
          </a:p>
          <a:p>
            <a:pPr indent="-317500" lvl="1" marL="914400" rtl="0" algn="l">
              <a:spcBef>
                <a:spcPts val="0"/>
              </a:spcBef>
              <a:spcAft>
                <a:spcPts val="0"/>
              </a:spcAft>
              <a:buSzPts val="1400"/>
              <a:buChar char="○"/>
            </a:pPr>
            <a:r>
              <a:rPr lang="en"/>
              <a:t>Refer to Bye Sheet to determine the </a:t>
            </a:r>
            <a:r>
              <a:rPr lang="en"/>
              <a:t>number</a:t>
            </a:r>
            <a:r>
              <a:rPr lang="en"/>
              <a:t> of byes</a:t>
            </a:r>
            <a:endParaRPr/>
          </a:p>
          <a:p>
            <a:pPr indent="-317500" lvl="1" marL="914400" rtl="0" algn="l">
              <a:spcBef>
                <a:spcPts val="0"/>
              </a:spcBef>
              <a:spcAft>
                <a:spcPts val="0"/>
              </a:spcAft>
              <a:buSzPts val="1400"/>
              <a:buChar char="○"/>
            </a:pPr>
            <a:r>
              <a:rPr lang="en"/>
              <a:t>Line competitors up, each competitor selects a laminated number card</a:t>
            </a:r>
            <a:endParaRPr/>
          </a:p>
          <a:p>
            <a:pPr indent="-317500" lvl="1" marL="914400" rtl="0" algn="l">
              <a:spcBef>
                <a:spcPts val="0"/>
              </a:spcBef>
              <a:spcAft>
                <a:spcPts val="0"/>
              </a:spcAft>
              <a:buSzPts val="1400"/>
              <a:buChar char="○"/>
            </a:pPr>
            <a:r>
              <a:rPr lang="en"/>
              <a:t>Beginning with number 1 assign byes in sequence until required number of byes are assigned</a:t>
            </a:r>
            <a:endParaRPr/>
          </a:p>
          <a:p>
            <a:pPr indent="-317500" lvl="1" marL="914400" rtl="0" algn="l">
              <a:spcBef>
                <a:spcPts val="0"/>
              </a:spcBef>
              <a:spcAft>
                <a:spcPts val="0"/>
              </a:spcAft>
              <a:buSzPts val="1400"/>
              <a:buChar char="○"/>
            </a:pPr>
            <a:r>
              <a:rPr lang="en"/>
              <a:t>After byes are assigned create first round pairings using the continuing number sequence</a:t>
            </a:r>
            <a:endParaRPr/>
          </a:p>
          <a:p>
            <a:pPr indent="-317500" lvl="1" marL="914400" rtl="0" algn="l">
              <a:spcBef>
                <a:spcPts val="0"/>
              </a:spcBef>
              <a:spcAft>
                <a:spcPts val="0"/>
              </a:spcAft>
              <a:buSzPts val="1400"/>
              <a:buChar char="○"/>
            </a:pPr>
            <a:r>
              <a:rPr lang="en"/>
              <a:t>Call out bye results and have those competitors stand in single line</a:t>
            </a:r>
            <a:endParaRPr/>
          </a:p>
          <a:p>
            <a:pPr indent="-317500" lvl="1" marL="914400" rtl="0" algn="l">
              <a:spcBef>
                <a:spcPts val="0"/>
              </a:spcBef>
              <a:spcAft>
                <a:spcPts val="0"/>
              </a:spcAft>
              <a:buSzPts val="1400"/>
              <a:buChar char="○"/>
            </a:pPr>
            <a:r>
              <a:rPr lang="en"/>
              <a:t>Call out first round competitor pairing results and have those competitors stand side by side</a:t>
            </a:r>
            <a:endParaRPr/>
          </a:p>
          <a:p>
            <a:pPr indent="-317500" lvl="1" marL="914400" rtl="0" algn="l">
              <a:spcBef>
                <a:spcPts val="0"/>
              </a:spcBef>
              <a:spcAft>
                <a:spcPts val="0"/>
              </a:spcAft>
              <a:buSzPts val="1400"/>
              <a:buChar char="○"/>
            </a:pPr>
            <a:r>
              <a:rPr lang="en"/>
              <a:t>Record name, collect cards, begin competition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Safety </a:t>
            </a:r>
            <a:endParaRPr/>
          </a:p>
        </p:txBody>
      </p:sp>
      <p:sp>
        <p:nvSpPr>
          <p:cNvPr id="91" name="Google Shape;9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Judges are required to stop the </a:t>
            </a:r>
            <a:r>
              <a:rPr lang="en"/>
              <a:t>competition</a:t>
            </a:r>
            <a:r>
              <a:rPr lang="en"/>
              <a:t> and have the first aid medical team inspect the student if</a:t>
            </a:r>
            <a:endParaRPr/>
          </a:p>
          <a:p>
            <a:pPr indent="-317500" lvl="1" marL="914400" rtl="0" algn="l">
              <a:spcBef>
                <a:spcPts val="0"/>
              </a:spcBef>
              <a:spcAft>
                <a:spcPts val="0"/>
              </a:spcAft>
              <a:buSzPts val="1400"/>
              <a:buChar char="○"/>
            </a:pPr>
            <a:r>
              <a:rPr lang="en"/>
              <a:t>The judges observe an injury, anxiety or fear on the part of a competitor</a:t>
            </a:r>
            <a:endParaRPr/>
          </a:p>
          <a:p>
            <a:pPr indent="-317500" lvl="1" marL="914400" rtl="0" algn="l">
              <a:spcBef>
                <a:spcPts val="0"/>
              </a:spcBef>
              <a:spcAft>
                <a:spcPts val="0"/>
              </a:spcAft>
              <a:buSzPts val="1400"/>
              <a:buChar char="○"/>
            </a:pPr>
            <a:r>
              <a:rPr lang="en"/>
              <a:t>If a competitor requests first aid</a:t>
            </a:r>
            <a:endParaRPr/>
          </a:p>
          <a:p>
            <a:pPr indent="-317500" lvl="1" marL="914400" rtl="0" algn="l">
              <a:spcBef>
                <a:spcPts val="0"/>
              </a:spcBef>
              <a:spcAft>
                <a:spcPts val="0"/>
              </a:spcAft>
              <a:buSzPts val="1400"/>
              <a:buChar char="○"/>
            </a:pPr>
            <a:r>
              <a:rPr lang="en"/>
              <a:t>If a parent or guardian requests first aid</a:t>
            </a:r>
            <a:endParaRPr/>
          </a:p>
          <a:p>
            <a:pPr indent="-342900" lvl="0" marL="457200" rtl="0" algn="l">
              <a:spcBef>
                <a:spcPts val="0"/>
              </a:spcBef>
              <a:spcAft>
                <a:spcPts val="0"/>
              </a:spcAft>
              <a:buSzPts val="1800"/>
              <a:buChar char="●"/>
            </a:pPr>
            <a:r>
              <a:rPr lang="en"/>
              <a:t>Judges, parents or competitors are not allowed to let a competitor continue under any circumstances if any </a:t>
            </a:r>
            <a:r>
              <a:rPr lang="en"/>
              <a:t>member</a:t>
            </a:r>
            <a:r>
              <a:rPr lang="en"/>
              <a:t> of a first aid medical team advises that the competitor not continue</a:t>
            </a:r>
            <a:endParaRPr/>
          </a:p>
          <a:p>
            <a:pPr indent="-342900" lvl="0" marL="457200" rtl="0" algn="l">
              <a:spcBef>
                <a:spcPts val="0"/>
              </a:spcBef>
              <a:spcAft>
                <a:spcPts val="0"/>
              </a:spcAft>
              <a:buSzPts val="1800"/>
              <a:buChar char="●"/>
            </a:pPr>
            <a:r>
              <a:rPr lang="en"/>
              <a:t>If as a result of a kick or </a:t>
            </a:r>
            <a:r>
              <a:rPr lang="en"/>
              <a:t>strike</a:t>
            </a:r>
            <a:r>
              <a:rPr lang="en"/>
              <a:t> that was delivered with </a:t>
            </a:r>
            <a:r>
              <a:rPr lang="en"/>
              <a:t>aggressive</a:t>
            </a:r>
            <a:r>
              <a:rPr lang="en"/>
              <a:t> contact the match must be stopped to assess. If at any time a medical staff advises not to </a:t>
            </a:r>
            <a:r>
              <a:rPr lang="en"/>
              <a:t>continue</a:t>
            </a:r>
            <a:r>
              <a:rPr lang="en"/>
              <a:t> no judge or </a:t>
            </a:r>
            <a:r>
              <a:rPr lang="en"/>
              <a:t>willingness</a:t>
            </a:r>
            <a:r>
              <a:rPr lang="en"/>
              <a:t> of the competitor can override the medical staff (like concussion protocol, medical evaluation </a:t>
            </a:r>
            <a:r>
              <a:rPr lang="en"/>
              <a:t>determines</a:t>
            </a:r>
            <a:r>
              <a:rPr lang="en"/>
              <a:t> continuing, not choice)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Center &amp; Corner Judges</a:t>
            </a:r>
            <a:endParaRPr/>
          </a:p>
        </p:txBody>
      </p:sp>
      <p:sp>
        <p:nvSpPr>
          <p:cNvPr id="97" name="Google Shape;97;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Center Judge is responsible for the individual </a:t>
            </a:r>
            <a:r>
              <a:rPr lang="en"/>
              <a:t>competition</a:t>
            </a:r>
            <a:r>
              <a:rPr lang="en"/>
              <a:t> ring</a:t>
            </a:r>
            <a:endParaRPr/>
          </a:p>
          <a:p>
            <a:pPr indent="-317500" lvl="1" marL="914400" rtl="0" algn="l">
              <a:spcBef>
                <a:spcPts val="0"/>
              </a:spcBef>
              <a:spcAft>
                <a:spcPts val="0"/>
              </a:spcAft>
              <a:buSzPts val="1400"/>
              <a:buChar char="○"/>
            </a:pPr>
            <a:r>
              <a:rPr lang="en"/>
              <a:t>Be ready to communicate effectively process and expectations for competition</a:t>
            </a:r>
            <a:endParaRPr/>
          </a:p>
          <a:p>
            <a:pPr indent="-317500" lvl="1" marL="914400" rtl="0" algn="l">
              <a:spcBef>
                <a:spcPts val="0"/>
              </a:spcBef>
              <a:spcAft>
                <a:spcPts val="0"/>
              </a:spcAft>
              <a:buSzPts val="1400"/>
              <a:buChar char="○"/>
            </a:pPr>
            <a:r>
              <a:rPr lang="en"/>
              <a:t>Use your time efficiently, delegate tasks to corner judges (certificates, medals, paperwork)</a:t>
            </a:r>
            <a:endParaRPr/>
          </a:p>
          <a:p>
            <a:pPr indent="-317500" lvl="1" marL="914400" rtl="0" algn="l">
              <a:spcBef>
                <a:spcPts val="0"/>
              </a:spcBef>
              <a:spcAft>
                <a:spcPts val="0"/>
              </a:spcAft>
              <a:buSzPts val="1400"/>
              <a:buChar char="○"/>
            </a:pPr>
            <a:r>
              <a:rPr lang="en"/>
              <a:t>Refer to Pod Director with any questions or issues</a:t>
            </a:r>
            <a:endParaRPr/>
          </a:p>
          <a:p>
            <a:pPr indent="-342900" lvl="0" marL="457200" rtl="0" algn="l">
              <a:spcBef>
                <a:spcPts val="0"/>
              </a:spcBef>
              <a:spcAft>
                <a:spcPts val="0"/>
              </a:spcAft>
              <a:buSzPts val="1800"/>
              <a:buChar char="●"/>
            </a:pPr>
            <a:r>
              <a:rPr lang="en"/>
              <a:t>Corner Judges</a:t>
            </a:r>
            <a:endParaRPr/>
          </a:p>
          <a:p>
            <a:pPr indent="-317500" lvl="1" marL="914400" rtl="0" algn="l">
              <a:spcBef>
                <a:spcPts val="0"/>
              </a:spcBef>
              <a:spcAft>
                <a:spcPts val="0"/>
              </a:spcAft>
              <a:buSzPts val="1400"/>
              <a:buChar char="○"/>
            </a:pPr>
            <a:r>
              <a:rPr lang="en"/>
              <a:t>Help facilitate completion of the competition ring</a:t>
            </a:r>
            <a:endParaRPr/>
          </a:p>
          <a:p>
            <a:pPr indent="-317500" lvl="1" marL="914400" rtl="0" algn="l">
              <a:spcBef>
                <a:spcPts val="0"/>
              </a:spcBef>
              <a:spcAft>
                <a:spcPts val="0"/>
              </a:spcAft>
              <a:buSzPts val="1400"/>
              <a:buChar char="○"/>
            </a:pPr>
            <a:r>
              <a:rPr lang="en"/>
              <a:t>Be an active judge (move with the </a:t>
            </a:r>
            <a:r>
              <a:rPr lang="en"/>
              <a:t>competitors/stay engaged with the competition)</a:t>
            </a:r>
            <a:r>
              <a:rPr lang="en"/>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Form </a:t>
            </a:r>
            <a:endParaRPr/>
          </a:p>
        </p:txBody>
      </p:sp>
      <p:sp>
        <p:nvSpPr>
          <p:cNvPr id="103" name="Google Shape;103;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Forms are head to head battles</a:t>
            </a:r>
            <a:endParaRPr/>
          </a:p>
          <a:p>
            <a:pPr indent="-342900" lvl="0" marL="457200" rtl="0" algn="l">
              <a:spcBef>
                <a:spcPts val="0"/>
              </a:spcBef>
              <a:spcAft>
                <a:spcPts val="0"/>
              </a:spcAft>
              <a:buSzPts val="1800"/>
              <a:buChar char="●"/>
            </a:pPr>
            <a:r>
              <a:rPr lang="en"/>
              <a:t>Only performed once</a:t>
            </a:r>
            <a:endParaRPr/>
          </a:p>
          <a:p>
            <a:pPr indent="-342900" lvl="0" marL="457200" rtl="0" algn="l">
              <a:spcBef>
                <a:spcPts val="0"/>
              </a:spcBef>
              <a:spcAft>
                <a:spcPts val="0"/>
              </a:spcAft>
              <a:buSzPts val="1800"/>
              <a:buChar char="●"/>
            </a:pPr>
            <a:r>
              <a:rPr lang="en"/>
              <a:t>Each Judge decides winner based on”</a:t>
            </a:r>
            <a:endParaRPr/>
          </a:p>
          <a:p>
            <a:pPr indent="-317500" lvl="1" marL="914400" rtl="0" algn="l">
              <a:spcBef>
                <a:spcPts val="0"/>
              </a:spcBef>
              <a:spcAft>
                <a:spcPts val="0"/>
              </a:spcAft>
              <a:buSzPts val="1400"/>
              <a:buChar char="○"/>
            </a:pPr>
            <a:r>
              <a:rPr lang="en"/>
              <a:t>Neither of the </a:t>
            </a:r>
            <a:r>
              <a:rPr lang="en"/>
              <a:t>competitors</a:t>
            </a:r>
            <a:r>
              <a:rPr lang="en"/>
              <a:t> made a mistake; best </a:t>
            </a:r>
            <a:r>
              <a:rPr lang="en"/>
              <a:t>artistic</a:t>
            </a:r>
            <a:r>
              <a:rPr lang="en"/>
              <a:t>/</a:t>
            </a:r>
            <a:r>
              <a:rPr lang="en"/>
              <a:t>athletic</a:t>
            </a:r>
            <a:r>
              <a:rPr lang="en"/>
              <a:t> performance wins</a:t>
            </a:r>
            <a:endParaRPr/>
          </a:p>
          <a:p>
            <a:pPr indent="-317500" lvl="1" marL="914400" rtl="0" algn="l">
              <a:spcBef>
                <a:spcPts val="0"/>
              </a:spcBef>
              <a:spcAft>
                <a:spcPts val="0"/>
              </a:spcAft>
              <a:buSzPts val="1400"/>
              <a:buChar char="○"/>
            </a:pPr>
            <a:r>
              <a:rPr lang="en"/>
              <a:t>One competitor makes a mistake and other did not; competitor not making mistake wins</a:t>
            </a:r>
            <a:endParaRPr/>
          </a:p>
          <a:p>
            <a:pPr indent="-317500" lvl="1" marL="914400" rtl="0" algn="l">
              <a:spcBef>
                <a:spcPts val="0"/>
              </a:spcBef>
              <a:spcAft>
                <a:spcPts val="0"/>
              </a:spcAft>
              <a:buSzPts val="1400"/>
              <a:buChar char="○"/>
            </a:pPr>
            <a:r>
              <a:rPr lang="en"/>
              <a:t>Both competitors make a mistake; best artistic/athletic performance wins</a:t>
            </a:r>
            <a:endParaRPr/>
          </a:p>
          <a:p>
            <a:pPr indent="-342900" lvl="0" marL="457200" rtl="0" algn="l">
              <a:spcBef>
                <a:spcPts val="0"/>
              </a:spcBef>
              <a:spcAft>
                <a:spcPts val="0"/>
              </a:spcAft>
              <a:buSzPts val="1800"/>
              <a:buChar char="●"/>
            </a:pPr>
            <a:r>
              <a:rPr lang="en"/>
              <a:t>Judges do not consult on scores or mistakes, Center Judge says Judges score</a:t>
            </a:r>
            <a:endParaRPr/>
          </a:p>
          <a:p>
            <a:pPr indent="-342900" lvl="0" marL="457200" rtl="0" algn="l">
              <a:spcBef>
                <a:spcPts val="0"/>
              </a:spcBef>
              <a:spcAft>
                <a:spcPts val="0"/>
              </a:spcAft>
              <a:buSzPts val="1800"/>
              <a:buChar char="●"/>
            </a:pPr>
            <a:r>
              <a:rPr lang="en"/>
              <a:t>Judges raise flags indicating their individual decision</a:t>
            </a:r>
            <a:endParaRPr/>
          </a:p>
          <a:p>
            <a:pPr indent="-342900" lvl="0" marL="457200" rtl="0" algn="l">
              <a:spcBef>
                <a:spcPts val="0"/>
              </a:spcBef>
              <a:spcAft>
                <a:spcPts val="0"/>
              </a:spcAft>
              <a:buSzPts val="1800"/>
              <a:buChar char="●"/>
            </a:pPr>
            <a:r>
              <a:rPr lang="en"/>
              <a:t>Majority flags determine winner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Sparring Quick Reference </a:t>
            </a:r>
            <a:endParaRPr/>
          </a:p>
        </p:txBody>
      </p:sp>
      <p:sp>
        <p:nvSpPr>
          <p:cNvPr id="109" name="Google Shape;109;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A list of points and points&#10;&#10;Description automatically generated with medium confidence" id="110" name="Google Shape;110;p22"/>
          <p:cNvPicPr preferRelativeResize="0"/>
          <p:nvPr/>
        </p:nvPicPr>
        <p:blipFill>
          <a:blip r:embed="rId3">
            <a:alphaModFix/>
          </a:blip>
          <a:stretch>
            <a:fillRect/>
          </a:stretch>
        </p:blipFill>
        <p:spPr>
          <a:xfrm>
            <a:off x="2328400" y="1017725"/>
            <a:ext cx="4026975" cy="40795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Player 2 Sparring</a:t>
            </a:r>
            <a:endParaRPr/>
          </a:p>
        </p:txBody>
      </p:sp>
      <p:sp>
        <p:nvSpPr>
          <p:cNvPr id="116" name="Google Shape;116;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62500" lnSpcReduction="20000"/>
          </a:bodyPr>
          <a:lstStyle/>
          <a:p>
            <a:pPr indent="-300037" lvl="0" marL="457200" rtl="0" algn="l">
              <a:spcBef>
                <a:spcPts val="0"/>
              </a:spcBef>
              <a:spcAft>
                <a:spcPts val="0"/>
              </a:spcAft>
              <a:buSzPct val="100000"/>
              <a:buChar char="●"/>
            </a:pPr>
            <a:r>
              <a:rPr lang="en"/>
              <a:t>To score points students must make exact contact and strike with conviction while following the Player 2 Progressive Combination</a:t>
            </a:r>
            <a:endParaRPr/>
          </a:p>
          <a:p>
            <a:pPr indent="-300037" lvl="0" marL="457200" rtl="0" algn="l">
              <a:spcBef>
                <a:spcPts val="0"/>
              </a:spcBef>
              <a:spcAft>
                <a:spcPts val="0"/>
              </a:spcAft>
              <a:buSzPct val="100000"/>
              <a:buChar char="●"/>
            </a:pPr>
            <a:r>
              <a:rPr lang="en"/>
              <a:t>There are two judges (one for each competitor) each with clickers recording points for Player 2 Sparring</a:t>
            </a:r>
            <a:endParaRPr/>
          </a:p>
          <a:p>
            <a:pPr indent="-300037" lvl="0" marL="457200" rtl="0" algn="l">
              <a:spcBef>
                <a:spcPts val="0"/>
              </a:spcBef>
              <a:spcAft>
                <a:spcPts val="0"/>
              </a:spcAft>
              <a:buSzPct val="100000"/>
              <a:buChar char="●"/>
            </a:pPr>
            <a:r>
              <a:rPr lang="en"/>
              <a:t>If a mistake is made in the combination (wrong </a:t>
            </a:r>
            <a:r>
              <a:rPr lang="en"/>
              <a:t>technique</a:t>
            </a:r>
            <a:r>
              <a:rPr lang="en"/>
              <a:t>, wrong side or skipped </a:t>
            </a:r>
            <a:r>
              <a:rPr lang="en"/>
              <a:t>technique) the judges immediately stops the student with instructors to reset and start the combination over</a:t>
            </a:r>
            <a:endParaRPr/>
          </a:p>
          <a:p>
            <a:pPr indent="-300037" lvl="0" marL="457200" rtl="0" algn="l">
              <a:spcBef>
                <a:spcPts val="0"/>
              </a:spcBef>
              <a:spcAft>
                <a:spcPts val="0"/>
              </a:spcAft>
              <a:buSzPct val="100000"/>
              <a:buChar char="●"/>
            </a:pPr>
            <a:r>
              <a:rPr lang="en"/>
              <a:t>The match will stop at 30 seconds to allow judges to switch sides and clickers to continue with the final 30 seconds, allowing for judging balance. </a:t>
            </a:r>
            <a:endParaRPr/>
          </a:p>
          <a:p>
            <a:pPr indent="-300037" lvl="0" marL="457200" rtl="0" algn="l">
              <a:spcBef>
                <a:spcPts val="0"/>
              </a:spcBef>
              <a:spcAft>
                <a:spcPts val="0"/>
              </a:spcAft>
              <a:buSzPct val="100000"/>
              <a:buChar char="●"/>
            </a:pPr>
            <a:r>
              <a:rPr lang="en"/>
              <a:t>At the end of the full 60 second round, judges will record total points for each competitor</a:t>
            </a:r>
            <a:endParaRPr/>
          </a:p>
          <a:p>
            <a:pPr indent="-300037" lvl="0" marL="457200" rtl="0" algn="l">
              <a:spcBef>
                <a:spcPts val="0"/>
              </a:spcBef>
              <a:spcAft>
                <a:spcPts val="0"/>
              </a:spcAft>
              <a:buSzPct val="100000"/>
              <a:buChar char="●"/>
            </a:pPr>
            <a:r>
              <a:rPr lang="en"/>
              <a:t>Point totals are used to determine winners rather than single elimination, however 2 students perform side by side to inspire each other to individually accumulate points. </a:t>
            </a:r>
            <a:endParaRPr/>
          </a:p>
          <a:p>
            <a:pPr indent="-300037" lvl="0" marL="457200" rtl="0" algn="l">
              <a:spcBef>
                <a:spcPts val="0"/>
              </a:spcBef>
              <a:spcAft>
                <a:spcPts val="0"/>
              </a:spcAft>
              <a:buSzPct val="100000"/>
              <a:buChar char="●"/>
            </a:pPr>
            <a:r>
              <a:rPr lang="en"/>
              <a:t>Punch Points: all targets one point</a:t>
            </a:r>
            <a:endParaRPr/>
          </a:p>
          <a:p>
            <a:pPr indent="-300037" lvl="0" marL="457200" rtl="0" algn="l">
              <a:spcBef>
                <a:spcPts val="0"/>
              </a:spcBef>
              <a:spcAft>
                <a:spcPts val="0"/>
              </a:spcAft>
              <a:buSzPct val="100000"/>
              <a:buChar char="●"/>
            </a:pPr>
            <a:r>
              <a:rPr lang="en"/>
              <a:t>Kick Points</a:t>
            </a:r>
            <a:endParaRPr/>
          </a:p>
          <a:p>
            <a:pPr indent="-284162" lvl="1" marL="914400" rtl="0" algn="l">
              <a:spcBef>
                <a:spcPts val="0"/>
              </a:spcBef>
              <a:spcAft>
                <a:spcPts val="0"/>
              </a:spcAft>
              <a:buSzPct val="100000"/>
              <a:buChar char="○"/>
            </a:pPr>
            <a:r>
              <a:rPr lang="en"/>
              <a:t>Bottom row of numbers one point</a:t>
            </a:r>
            <a:endParaRPr/>
          </a:p>
          <a:p>
            <a:pPr indent="-284162" lvl="1" marL="914400" rtl="0" algn="l">
              <a:spcBef>
                <a:spcPts val="0"/>
              </a:spcBef>
              <a:spcAft>
                <a:spcPts val="0"/>
              </a:spcAft>
              <a:buSzPct val="100000"/>
              <a:buChar char="○"/>
            </a:pPr>
            <a:r>
              <a:rPr lang="en"/>
              <a:t>Middle row of numbers two points</a:t>
            </a:r>
            <a:endParaRPr/>
          </a:p>
          <a:p>
            <a:pPr indent="-284162" lvl="1" marL="914400" rtl="0" algn="l">
              <a:spcBef>
                <a:spcPts val="0"/>
              </a:spcBef>
              <a:spcAft>
                <a:spcPts val="0"/>
              </a:spcAft>
              <a:buSzPct val="100000"/>
              <a:buChar char="○"/>
            </a:pPr>
            <a:r>
              <a:rPr lang="en"/>
              <a:t>Top row of numbers three points, only round kicks to top row (no front or side kicks)</a:t>
            </a:r>
            <a:endParaRPr/>
          </a:p>
          <a:p>
            <a:pPr indent="-300037" lvl="0" marL="457200" rtl="0" algn="l">
              <a:spcBef>
                <a:spcPts val="0"/>
              </a:spcBef>
              <a:spcAft>
                <a:spcPts val="0"/>
              </a:spcAft>
              <a:buSzPct val="100000"/>
              <a:buChar char="●"/>
            </a:pPr>
            <a:r>
              <a:rPr lang="en"/>
              <a:t>White belts perom first 3 of combination only</a:t>
            </a:r>
            <a:endParaRPr/>
          </a:p>
          <a:p>
            <a:pPr indent="-300037" lvl="0" marL="457200" rtl="0" algn="l">
              <a:spcBef>
                <a:spcPts val="0"/>
              </a:spcBef>
              <a:spcAft>
                <a:spcPts val="0"/>
              </a:spcAft>
              <a:buSzPct val="100000"/>
              <a:buChar char="●"/>
            </a:pPr>
            <a:r>
              <a:rPr lang="en"/>
              <a:t>Yellow belts and above perform all 5 of the combination</a:t>
            </a:r>
            <a:endParaRPr/>
          </a:p>
          <a:p>
            <a:pPr indent="0" lvl="0" marL="457200" rtl="0" algn="l">
              <a:spcBef>
                <a:spcPts val="1200"/>
              </a:spcBef>
              <a:spcAft>
                <a:spcPts val="12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Breaking</a:t>
            </a:r>
            <a:endParaRPr/>
          </a:p>
        </p:txBody>
      </p:sp>
      <p:sp>
        <p:nvSpPr>
          <p:cNvPr id="122" name="Google Shape;122;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Color Belts</a:t>
            </a:r>
            <a:endParaRPr/>
          </a:p>
          <a:p>
            <a:pPr indent="-317500" lvl="1" marL="914400" rtl="0" algn="l">
              <a:spcBef>
                <a:spcPts val="0"/>
              </a:spcBef>
              <a:spcAft>
                <a:spcPts val="0"/>
              </a:spcAft>
              <a:buSzPts val="1400"/>
              <a:buChar char="○"/>
            </a:pPr>
            <a:r>
              <a:rPr lang="en"/>
              <a:t>#3 Side Kick (Bag)</a:t>
            </a:r>
            <a:endParaRPr/>
          </a:p>
          <a:p>
            <a:pPr indent="-317500" lvl="1" marL="914400" rtl="0" algn="l">
              <a:spcBef>
                <a:spcPts val="0"/>
              </a:spcBef>
              <a:spcAft>
                <a:spcPts val="0"/>
              </a:spcAft>
              <a:buSzPts val="1400"/>
              <a:buChar char="○"/>
            </a:pPr>
            <a:r>
              <a:rPr lang="en"/>
              <a:t>#2 Front Kick (Bag)</a:t>
            </a:r>
            <a:endParaRPr/>
          </a:p>
          <a:p>
            <a:pPr indent="-317500" lvl="1" marL="914400" rtl="0" algn="l">
              <a:spcBef>
                <a:spcPts val="0"/>
              </a:spcBef>
              <a:spcAft>
                <a:spcPts val="0"/>
              </a:spcAft>
              <a:buSzPts val="1400"/>
              <a:buChar char="○"/>
            </a:pPr>
            <a:r>
              <a:rPr lang="en"/>
              <a:t>Palm Heel or Hammer Fist (Ground)</a:t>
            </a:r>
            <a:endParaRPr/>
          </a:p>
          <a:p>
            <a:pPr indent="-317500" lvl="1" marL="914400" rtl="0" algn="l">
              <a:spcBef>
                <a:spcPts val="0"/>
              </a:spcBef>
              <a:spcAft>
                <a:spcPts val="0"/>
              </a:spcAft>
              <a:buSzPts val="1400"/>
              <a:buChar char="○"/>
            </a:pPr>
            <a:r>
              <a:rPr lang="en"/>
              <a:t>Downward Elbow (Ground)</a:t>
            </a:r>
            <a:endParaRPr/>
          </a:p>
          <a:p>
            <a:pPr indent="-342900" lvl="0" marL="457200" rtl="0" algn="l">
              <a:spcBef>
                <a:spcPts val="0"/>
              </a:spcBef>
              <a:spcAft>
                <a:spcPts val="0"/>
              </a:spcAft>
              <a:buSzPts val="1800"/>
              <a:buChar char="●"/>
            </a:pPr>
            <a:r>
              <a:rPr lang="en"/>
              <a:t>Black Belts</a:t>
            </a:r>
            <a:endParaRPr/>
          </a:p>
          <a:p>
            <a:pPr indent="-317500" lvl="1" marL="914400" rtl="0" algn="l">
              <a:spcBef>
                <a:spcPts val="0"/>
              </a:spcBef>
              <a:spcAft>
                <a:spcPts val="0"/>
              </a:spcAft>
              <a:buSzPts val="1400"/>
              <a:buChar char="○"/>
            </a:pPr>
            <a:r>
              <a:rPr lang="en"/>
              <a:t>Jump #3 Front Kick (Bag)</a:t>
            </a:r>
            <a:endParaRPr/>
          </a:p>
          <a:p>
            <a:pPr indent="-317500" lvl="1" marL="914400" rtl="0" algn="l">
              <a:spcBef>
                <a:spcPts val="0"/>
              </a:spcBef>
              <a:spcAft>
                <a:spcPts val="0"/>
              </a:spcAft>
              <a:buSzPts val="1400"/>
              <a:buChar char="○"/>
            </a:pPr>
            <a:r>
              <a:rPr lang="en"/>
              <a:t>Spin Side Kick (Bag)</a:t>
            </a:r>
            <a:endParaRPr/>
          </a:p>
          <a:p>
            <a:pPr indent="-317500" lvl="1" marL="914400" rtl="0" algn="l">
              <a:spcBef>
                <a:spcPts val="0"/>
              </a:spcBef>
              <a:spcAft>
                <a:spcPts val="0"/>
              </a:spcAft>
              <a:buSzPts val="1400"/>
              <a:buChar char="○"/>
            </a:pPr>
            <a:r>
              <a:rPr lang="en"/>
              <a:t>Palm Heel or Punch (Ground)</a:t>
            </a:r>
            <a:endParaRPr/>
          </a:p>
          <a:p>
            <a:pPr indent="-317500" lvl="1" marL="914400" rtl="0" algn="l">
              <a:spcBef>
                <a:spcPts val="0"/>
              </a:spcBef>
              <a:spcAft>
                <a:spcPts val="0"/>
              </a:spcAft>
              <a:buSzPts val="1400"/>
              <a:buChar char="○"/>
            </a:pPr>
            <a:r>
              <a:rPr lang="en"/>
              <a:t>Downward Elbow (Ground)</a:t>
            </a:r>
            <a:endParaRPr/>
          </a:p>
          <a:p>
            <a:pPr indent="-342900" lvl="0" marL="457200" rtl="0" algn="l">
              <a:spcBef>
                <a:spcPts val="0"/>
              </a:spcBef>
              <a:spcAft>
                <a:spcPts val="0"/>
              </a:spcAft>
              <a:buSzPts val="1800"/>
              <a:buChar char="●"/>
            </a:pPr>
            <a:r>
              <a:rPr lang="en"/>
              <a:t>Medals</a:t>
            </a:r>
            <a:endParaRPr/>
          </a:p>
          <a:p>
            <a:pPr indent="-317500" lvl="1" marL="914400" rtl="0" algn="l">
              <a:spcBef>
                <a:spcPts val="0"/>
              </a:spcBef>
              <a:spcAft>
                <a:spcPts val="0"/>
              </a:spcAft>
              <a:buSzPts val="1400"/>
              <a:buChar char="○"/>
            </a:pPr>
            <a:r>
              <a:rPr lang="en"/>
              <a:t>4 out of 4 - Gold</a:t>
            </a:r>
            <a:endParaRPr/>
          </a:p>
          <a:p>
            <a:pPr indent="-317500" lvl="1" marL="914400" rtl="0" algn="l">
              <a:spcBef>
                <a:spcPts val="0"/>
              </a:spcBef>
              <a:spcAft>
                <a:spcPts val="0"/>
              </a:spcAft>
              <a:buSzPts val="1400"/>
              <a:buChar char="○"/>
            </a:pPr>
            <a:r>
              <a:rPr lang="en"/>
              <a:t>3 out of 4 - Silver</a:t>
            </a:r>
            <a:endParaRPr/>
          </a:p>
          <a:p>
            <a:pPr indent="-317500" lvl="1" marL="914400" rtl="0" algn="l">
              <a:spcBef>
                <a:spcPts val="0"/>
              </a:spcBef>
              <a:spcAft>
                <a:spcPts val="0"/>
              </a:spcAft>
              <a:buSzPts val="1400"/>
              <a:buChar char="○"/>
            </a:pPr>
            <a:r>
              <a:rPr lang="en"/>
              <a:t>2 out of 4 - Bronze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Friday Medals</a:t>
            </a:r>
            <a:endParaRPr/>
          </a:p>
        </p:txBody>
      </p:sp>
      <p:sp>
        <p:nvSpPr>
          <p:cNvPr id="128" name="Google Shape;128;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Competitors on the Friday Open </a:t>
            </a:r>
            <a:r>
              <a:rPr lang="en"/>
              <a:t>Competition</a:t>
            </a:r>
            <a:r>
              <a:rPr lang="en"/>
              <a:t> </a:t>
            </a:r>
            <a:r>
              <a:rPr lang="en"/>
              <a:t>receive</a:t>
            </a:r>
            <a:r>
              <a:rPr lang="en"/>
              <a:t> the event themed medals.</a:t>
            </a:r>
            <a:endParaRPr/>
          </a:p>
          <a:p>
            <a:pPr indent="-342900" lvl="0" marL="457200" rtl="0" algn="l">
              <a:spcBef>
                <a:spcPts val="0"/>
              </a:spcBef>
              <a:spcAft>
                <a:spcPts val="0"/>
              </a:spcAft>
              <a:buSzPts val="1800"/>
              <a:buChar char="●"/>
            </a:pPr>
            <a:r>
              <a:rPr lang="en"/>
              <a:t>Gold medalist in “A” bracket form or sparring competition </a:t>
            </a:r>
            <a:r>
              <a:rPr lang="en"/>
              <a:t>receive an All Star invite for Saturday competition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Saturday Medals</a:t>
            </a:r>
            <a:endParaRPr/>
          </a:p>
        </p:txBody>
      </p:sp>
      <p:sp>
        <p:nvSpPr>
          <p:cNvPr id="134" name="Google Shape;134;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All medalist on Saturday </a:t>
            </a:r>
            <a:r>
              <a:rPr lang="en"/>
              <a:t>receive</a:t>
            </a:r>
            <a:r>
              <a:rPr lang="en"/>
              <a:t> the All Star medals.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Communication</a:t>
            </a:r>
            <a:endParaRPr/>
          </a:p>
        </p:txBody>
      </p:sp>
      <p:sp>
        <p:nvSpPr>
          <p:cNvPr id="140" name="Google Shape;140;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sz="1400"/>
              <a:t>Needs to be effective, meaning it’s delivered in a direct yet personal way. </a:t>
            </a:r>
            <a:endParaRPr sz="1400"/>
          </a:p>
          <a:p>
            <a:pPr indent="-317500" lvl="0" marL="457200" rtl="0" algn="l">
              <a:spcBef>
                <a:spcPts val="0"/>
              </a:spcBef>
              <a:spcAft>
                <a:spcPts val="0"/>
              </a:spcAft>
              <a:buSzPts val="1400"/>
              <a:buChar char="●"/>
            </a:pPr>
            <a:r>
              <a:rPr lang="en" sz="1400"/>
              <a:t>Use your voice to demonstrate excitement, passion, and confidence </a:t>
            </a:r>
            <a:endParaRPr sz="1400"/>
          </a:p>
          <a:p>
            <a:pPr indent="-317500" lvl="0" marL="457200" rtl="0" algn="l">
              <a:spcBef>
                <a:spcPts val="0"/>
              </a:spcBef>
              <a:spcAft>
                <a:spcPts val="0"/>
              </a:spcAft>
              <a:buSzPts val="1400"/>
              <a:buChar char="●"/>
            </a:pPr>
            <a:r>
              <a:rPr lang="en" sz="1400"/>
              <a:t>Great emphasis should be placed on tone and content of the message. </a:t>
            </a:r>
            <a:endParaRPr sz="1400"/>
          </a:p>
          <a:p>
            <a:pPr indent="-317500" lvl="0" marL="457200" rtl="0" algn="l">
              <a:spcBef>
                <a:spcPts val="0"/>
              </a:spcBef>
              <a:spcAft>
                <a:spcPts val="0"/>
              </a:spcAft>
              <a:buSzPts val="1400"/>
              <a:buChar char="●"/>
            </a:pPr>
            <a:r>
              <a:rPr lang="en" sz="1400"/>
              <a:t>Utilize Transformational language</a:t>
            </a:r>
            <a:endParaRPr sz="1400"/>
          </a:p>
          <a:p>
            <a:pPr indent="-317500" lvl="1" marL="914400" rtl="0" algn="l">
              <a:spcBef>
                <a:spcPts val="0"/>
              </a:spcBef>
              <a:spcAft>
                <a:spcPts val="0"/>
              </a:spcAft>
              <a:buSzPts val="1400"/>
              <a:buChar char="○"/>
            </a:pPr>
            <a:r>
              <a:rPr lang="en"/>
              <a:t>Inclusive</a:t>
            </a:r>
            <a:endParaRPr/>
          </a:p>
          <a:p>
            <a:pPr indent="-317500" lvl="1" marL="914400" rtl="0" algn="l">
              <a:spcBef>
                <a:spcPts val="0"/>
              </a:spcBef>
              <a:spcAft>
                <a:spcPts val="0"/>
              </a:spcAft>
              <a:buSzPts val="1400"/>
              <a:buChar char="○"/>
            </a:pPr>
            <a:r>
              <a:rPr lang="en"/>
              <a:t>Action-Oriented</a:t>
            </a:r>
            <a:endParaRPr/>
          </a:p>
          <a:p>
            <a:pPr indent="-317500" lvl="1" marL="914400" rtl="0" algn="l">
              <a:spcBef>
                <a:spcPts val="0"/>
              </a:spcBef>
              <a:spcAft>
                <a:spcPts val="0"/>
              </a:spcAft>
              <a:buSzPts val="1400"/>
              <a:buChar char="○"/>
            </a:pPr>
            <a:r>
              <a:rPr lang="en"/>
              <a:t>Positive/Affirmative</a:t>
            </a:r>
            <a:endParaRPr/>
          </a:p>
          <a:p>
            <a:pPr indent="-317500" lvl="1" marL="914400" rtl="0" algn="l">
              <a:spcBef>
                <a:spcPts val="0"/>
              </a:spcBef>
              <a:spcAft>
                <a:spcPts val="0"/>
              </a:spcAft>
              <a:buSzPts val="1400"/>
              <a:buChar char="○"/>
            </a:pPr>
            <a:r>
              <a:rPr lang="en"/>
              <a:t>Process-Oriented</a:t>
            </a:r>
            <a:endParaRPr/>
          </a:p>
          <a:p>
            <a:pPr indent="-317500" lvl="1" marL="914400" rtl="0" algn="l">
              <a:spcBef>
                <a:spcPts val="0"/>
              </a:spcBef>
              <a:spcAft>
                <a:spcPts val="0"/>
              </a:spcAft>
              <a:buSzPts val="1400"/>
              <a:buChar char="○"/>
            </a:pPr>
            <a:r>
              <a:rPr lang="en"/>
              <a:t>Awareness-Oriented</a:t>
            </a:r>
            <a:endParaRPr/>
          </a:p>
          <a:p>
            <a:pPr indent="-342900" lvl="0" marL="457200" rtl="0" algn="l">
              <a:spcBef>
                <a:spcPts val="0"/>
              </a:spcBef>
              <a:spcAft>
                <a:spcPts val="0"/>
              </a:spcAft>
              <a:buSzPts val="1800"/>
              <a:buChar char="●"/>
            </a:pPr>
            <a:r>
              <a:rPr lang="en"/>
              <a:t>Speak clearly, positively, and to the point.</a:t>
            </a:r>
            <a:endParaRPr/>
          </a:p>
          <a:p>
            <a:pPr indent="-342900" lvl="0" marL="457200" rtl="0" algn="l">
              <a:spcBef>
                <a:spcPts val="0"/>
              </a:spcBef>
              <a:spcAft>
                <a:spcPts val="0"/>
              </a:spcAft>
              <a:buSzPts val="1800"/>
              <a:buChar char="●"/>
            </a:pPr>
            <a:r>
              <a:rPr lang="en"/>
              <a:t>Be loud enough for all in your area to be able to hear, but not so loud that you are interrupting other competition rings.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Efficiency</a:t>
            </a:r>
            <a:r>
              <a:rPr lang="en"/>
              <a:t> &amp; Speed</a:t>
            </a:r>
            <a:endParaRPr/>
          </a:p>
        </p:txBody>
      </p:sp>
      <p:sp>
        <p:nvSpPr>
          <p:cNvPr id="146" name="Google Shape;146;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All of our events should run smoothly and with a sense of urgency</a:t>
            </a:r>
            <a:endParaRPr/>
          </a:p>
          <a:p>
            <a:pPr indent="-342900" lvl="0" marL="457200" rtl="0" algn="l">
              <a:spcBef>
                <a:spcPts val="0"/>
              </a:spcBef>
              <a:spcAft>
                <a:spcPts val="0"/>
              </a:spcAft>
              <a:buSzPts val="1800"/>
              <a:buChar char="●"/>
            </a:pPr>
            <a:r>
              <a:rPr lang="en"/>
              <a:t>Review your </a:t>
            </a:r>
            <a:r>
              <a:rPr lang="en"/>
              <a:t>resources</a:t>
            </a:r>
            <a:r>
              <a:rPr lang="en"/>
              <a:t> and assignments </a:t>
            </a:r>
            <a:r>
              <a:rPr lang="en"/>
              <a:t>prior</a:t>
            </a:r>
            <a:r>
              <a:rPr lang="en"/>
              <a:t> to the event</a:t>
            </a:r>
            <a:endParaRPr/>
          </a:p>
          <a:p>
            <a:pPr indent="-342900" lvl="0" marL="457200" rtl="0" algn="l">
              <a:spcBef>
                <a:spcPts val="0"/>
              </a:spcBef>
              <a:spcAft>
                <a:spcPts val="0"/>
              </a:spcAft>
              <a:buSzPts val="1800"/>
              <a:buChar char="●"/>
            </a:pPr>
            <a:r>
              <a:rPr lang="en"/>
              <a:t>Maintain a professional manner at all times</a:t>
            </a:r>
            <a:endParaRPr/>
          </a:p>
          <a:p>
            <a:pPr indent="-342900" lvl="0" marL="457200" rtl="0" algn="l">
              <a:spcBef>
                <a:spcPts val="0"/>
              </a:spcBef>
              <a:spcAft>
                <a:spcPts val="0"/>
              </a:spcAft>
              <a:buSzPts val="1800"/>
              <a:buChar char="●"/>
            </a:pPr>
            <a:r>
              <a:rPr lang="en"/>
              <a:t>Stick to the timelines, but do not rush - be sure to double check all results and how it is recorded</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